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5F3799"/>
    <a:srgbClr val="2A045C"/>
    <a:srgbClr val="E9E3FD"/>
    <a:srgbClr val="ED7269"/>
    <a:srgbClr val="FF9933"/>
    <a:srgbClr val="DED4FC"/>
    <a:srgbClr val="CCBBFB"/>
    <a:srgbClr val="DBBFF7"/>
    <a:srgbClr val="EB9D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4" d="100"/>
          <a:sy n="14" d="100"/>
        </p:scale>
        <p:origin x="2770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394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542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17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52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1193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89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59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19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81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4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475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89942-0FFA-45E6-B8B9-58C6627AA412}" type="datetimeFigureOut">
              <a:rPr lang="zh-TW" altLang="en-US" smtClean="0"/>
              <a:t>2026/3/9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12A8D-B4C4-4D42-9D0F-3114B377DD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980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0C02CD-DFDA-40F5-867F-463C8AFA8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E3AC0C79-5F85-4D5C-8DBF-1CC428447D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75213" cy="45412821"/>
          </a:xfrm>
        </p:spPr>
      </p:pic>
      <p:sp>
        <p:nvSpPr>
          <p:cNvPr id="9" name="矩形: 圓角 8">
            <a:extLst>
              <a:ext uri="{FF2B5EF4-FFF2-40B4-BE49-F238E27FC236}">
                <a16:creationId xmlns:a16="http://schemas.microsoft.com/office/drawing/2014/main" id="{4CB4F744-78C0-4072-828C-6F2201CCC650}"/>
              </a:ext>
            </a:extLst>
          </p:cNvPr>
          <p:cNvSpPr/>
          <p:nvPr/>
        </p:nvSpPr>
        <p:spPr>
          <a:xfrm>
            <a:off x="2232007" y="27396381"/>
            <a:ext cx="3304709" cy="202197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solidFill>
                  <a:schemeClr val="tx1"/>
                </a:solidFill>
                <a:latin typeface="華康海報體W9" panose="040B0909000000000000" pitchFamily="81" charset="-120"/>
                <a:ea typeface="華康海報體W9" panose="040B0909000000000000" pitchFamily="81" charset="-120"/>
              </a:rPr>
              <a:t>專長</a:t>
            </a:r>
            <a:endParaRPr lang="en-US" altLang="zh-TW" sz="8000" dirty="0">
              <a:solidFill>
                <a:schemeClr val="tx1"/>
              </a:solidFill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C9FCC0D0-F9F1-4F26-A899-597D6D29C14C}"/>
              </a:ext>
            </a:extLst>
          </p:cNvPr>
          <p:cNvSpPr txBox="1"/>
          <p:nvPr/>
        </p:nvSpPr>
        <p:spPr>
          <a:xfrm>
            <a:off x="2431886" y="29938689"/>
            <a:ext cx="10499043" cy="7523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6600" dirty="0">
                <a:latin typeface="華康海報體W9" panose="040B0909000000000000" pitchFamily="81" charset="-120"/>
                <a:ea typeface="華康海報體W9" panose="040B0909000000000000" pitchFamily="81" charset="-120"/>
              </a:rPr>
              <a:t>技轉衍生新創</a:t>
            </a:r>
            <a:endParaRPr lang="en-US" altLang="zh-TW" sz="6600" dirty="0"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6600" dirty="0">
                <a:latin typeface="華康海報體W9" panose="040B0909000000000000" pitchFamily="81" charset="-120"/>
                <a:ea typeface="華康海報體W9" panose="040B0909000000000000" pitchFamily="81" charset="-120"/>
              </a:rPr>
              <a:t>企業產學合作</a:t>
            </a:r>
            <a:endParaRPr lang="en-US" altLang="zh-TW" sz="6600" dirty="0"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6600" dirty="0">
                <a:latin typeface="華康海報體W9" panose="040B0909000000000000" pitchFamily="81" charset="-120"/>
                <a:ea typeface="華康海報體W9" panose="040B0909000000000000" pitchFamily="81" charset="-120"/>
              </a:rPr>
              <a:t>政府產學計畫申請輔導</a:t>
            </a:r>
            <a:endParaRPr lang="en-US" altLang="zh-TW" sz="6600" dirty="0"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6600" dirty="0">
                <a:latin typeface="華康海報體W9" panose="040B0909000000000000" pitchFamily="81" charset="-120"/>
                <a:ea typeface="華康海報體W9" panose="040B0909000000000000" pitchFamily="81" charset="-120"/>
              </a:rPr>
              <a:t>生醫產業分析</a:t>
            </a:r>
            <a:endParaRPr lang="en-US" altLang="zh-TW" sz="6600" dirty="0"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6600" dirty="0">
                <a:latin typeface="華康海報體W9" panose="040B0909000000000000" pitchFamily="81" charset="-120"/>
                <a:ea typeface="華康海報體W9" panose="040B0909000000000000" pitchFamily="81" charset="-120"/>
              </a:rPr>
              <a:t>創新創業輔導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0B2B3D9D-5954-4A6A-97D0-5BC9D1E60004}"/>
              </a:ext>
            </a:extLst>
          </p:cNvPr>
          <p:cNvSpPr txBox="1"/>
          <p:nvPr/>
        </p:nvSpPr>
        <p:spPr>
          <a:xfrm>
            <a:off x="909115" y="24448991"/>
            <a:ext cx="104990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6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華康海報體W9" panose="040B0909000000000000" pitchFamily="81" charset="-120"/>
                <a:ea typeface="華康海報體W9" panose="040B0909000000000000" pitchFamily="81" charset="-120"/>
              </a:rPr>
              <a:t>中山醫學大學產學營運處</a:t>
            </a:r>
            <a:endParaRPr lang="en-US" altLang="zh-TW" sz="6000" b="1" dirty="0">
              <a:solidFill>
                <a:schemeClr val="tx1">
                  <a:lumMod val="65000"/>
                  <a:lumOff val="35000"/>
                </a:schemeClr>
              </a:solidFill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  <a:p>
            <a:pPr lvl="0" algn="ctr"/>
            <a:r>
              <a:rPr lang="zh-TW" altLang="en-US" sz="6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華康海報體W9" panose="040B0909000000000000" pitchFamily="81" charset="-120"/>
                <a:ea typeface="華康海報體W9" panose="040B0909000000000000" pitchFamily="81" charset="-120"/>
              </a:rPr>
              <a:t>技術移轉中心 主任</a:t>
            </a: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D07423AA-E0A4-4EB8-ACD8-80265B8D9588}"/>
              </a:ext>
            </a:extLst>
          </p:cNvPr>
          <p:cNvSpPr/>
          <p:nvPr/>
        </p:nvSpPr>
        <p:spPr>
          <a:xfrm>
            <a:off x="1667837" y="21945718"/>
            <a:ext cx="9252181" cy="2092883"/>
          </a:xfrm>
          <a:prstGeom prst="roundRect">
            <a:avLst>
              <a:gd name="adj" fmla="val 33672"/>
            </a:avLst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48391C9-86B0-412F-B540-E91DEAE0FB7D}"/>
              </a:ext>
            </a:extLst>
          </p:cNvPr>
          <p:cNvSpPr txBox="1"/>
          <p:nvPr/>
        </p:nvSpPr>
        <p:spPr>
          <a:xfrm>
            <a:off x="3939582" y="21535340"/>
            <a:ext cx="6829200" cy="2522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zh-TW" altLang="en-US" sz="12000" b="1" dirty="0">
                <a:solidFill>
                  <a:schemeClr val="bg1"/>
                </a:solidFill>
                <a:latin typeface="華康海報體W9" panose="040B0909000000000000" pitchFamily="81" charset="-120"/>
                <a:ea typeface="華康海報體W9" panose="040B0909000000000000" pitchFamily="81" charset="-120"/>
              </a:rPr>
              <a:t>林玉欽</a:t>
            </a:r>
            <a:endParaRPr lang="en-US" altLang="zh-TW" sz="12000" b="1" dirty="0">
              <a:solidFill>
                <a:schemeClr val="bg1"/>
              </a:solidFill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1E4AD13B-36E8-4C66-BF45-5801E7FD0385}"/>
              </a:ext>
            </a:extLst>
          </p:cNvPr>
          <p:cNvSpPr txBox="1"/>
          <p:nvPr/>
        </p:nvSpPr>
        <p:spPr>
          <a:xfrm>
            <a:off x="2803589" y="1746956"/>
            <a:ext cx="1024784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3000" dirty="0">
                <a:solidFill>
                  <a:schemeClr val="accent1">
                    <a:lumMod val="75000"/>
                  </a:schemeClr>
                </a:solidFill>
                <a:latin typeface="華康海報體W9" panose="040B0909000000000000" pitchFamily="81" charset="-120"/>
                <a:ea typeface="華康海報體W9" panose="040B0909000000000000" pitchFamily="81" charset="-120"/>
              </a:rPr>
              <a:t>【</a:t>
            </a:r>
            <a:r>
              <a:rPr lang="zh-TW" altLang="en-US" sz="13000" dirty="0">
                <a:solidFill>
                  <a:schemeClr val="accent1">
                    <a:lumMod val="75000"/>
                  </a:schemeClr>
                </a:solidFill>
                <a:latin typeface="華康海報體W9" panose="040B0909000000000000" pitchFamily="81" charset="-120"/>
                <a:ea typeface="華康海報體W9" panose="040B0909000000000000" pitchFamily="81" charset="-120"/>
              </a:rPr>
              <a:t>學術倫理</a:t>
            </a:r>
            <a:r>
              <a:rPr lang="en-US" altLang="zh-TW" sz="13000" dirty="0">
                <a:solidFill>
                  <a:schemeClr val="accent1">
                    <a:lumMod val="75000"/>
                  </a:schemeClr>
                </a:solidFill>
                <a:latin typeface="華康海報體W9" panose="040B0909000000000000" pitchFamily="81" charset="-120"/>
                <a:ea typeface="華康海報體W9" panose="040B0909000000000000" pitchFamily="81" charset="-120"/>
              </a:rPr>
              <a:t>】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20A109AB-AE58-49DA-ADB6-F5152B7CB679}"/>
              </a:ext>
            </a:extLst>
          </p:cNvPr>
          <p:cNvSpPr/>
          <p:nvPr/>
        </p:nvSpPr>
        <p:spPr>
          <a:xfrm>
            <a:off x="3128195" y="4210687"/>
            <a:ext cx="2571215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7000" b="1" dirty="0">
                <a:solidFill>
                  <a:schemeClr val="tx2">
                    <a:lumMod val="50000"/>
                  </a:schemeClr>
                </a:solidFill>
                <a:latin typeface="華康海報體W9" panose="040B0909000000000000" pitchFamily="81" charset="-120"/>
                <a:ea typeface="華康海報體W9" panose="040B0909000000000000" pitchFamily="81" charset="-120"/>
              </a:rPr>
              <a:t>大學教師研究、技術移轉</a:t>
            </a:r>
            <a:endParaRPr lang="en-US" altLang="zh-TW" sz="17000" b="1" dirty="0">
              <a:solidFill>
                <a:schemeClr val="tx2">
                  <a:lumMod val="50000"/>
                </a:schemeClr>
              </a:solidFill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  <a:p>
            <a:pPr algn="ctr"/>
            <a:r>
              <a:rPr lang="zh-TW" altLang="en-US" sz="17000" b="1" dirty="0">
                <a:solidFill>
                  <a:schemeClr val="tx2">
                    <a:lumMod val="50000"/>
                  </a:schemeClr>
                </a:solidFill>
                <a:latin typeface="華康海報體W9" panose="040B0909000000000000" pitchFamily="81" charset="-120"/>
                <a:ea typeface="華康海報體W9" panose="040B0909000000000000" pitchFamily="81" charset="-120"/>
              </a:rPr>
              <a:t>與創業</a:t>
            </a:r>
            <a:endParaRPr lang="zh-TW" altLang="en-US" sz="17000" b="1" dirty="0">
              <a:solidFill>
                <a:srgbClr val="C00000"/>
              </a:solidFill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A0ED054D-62FD-41F2-A19E-D62ECB440AF1}"/>
              </a:ext>
            </a:extLst>
          </p:cNvPr>
          <p:cNvSpPr txBox="1"/>
          <p:nvPr/>
        </p:nvSpPr>
        <p:spPr>
          <a:xfrm>
            <a:off x="16510680" y="9292490"/>
            <a:ext cx="1269596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TW" sz="13000" dirty="0">
              <a:solidFill>
                <a:schemeClr val="accent1">
                  <a:lumMod val="75000"/>
                </a:schemeClr>
              </a:solidFill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CDF9D080-9DF3-4A8D-BBE3-7CBA38DBF354}"/>
              </a:ext>
            </a:extLst>
          </p:cNvPr>
          <p:cNvSpPr txBox="1"/>
          <p:nvPr/>
        </p:nvSpPr>
        <p:spPr>
          <a:xfrm>
            <a:off x="1161293" y="40295376"/>
            <a:ext cx="280776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zh-TW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主辦單位：教學資源暨教師成長中心</a:t>
            </a:r>
          </a:p>
          <a:p>
            <a:pPr lvl="0" algn="ctr"/>
            <a:r>
              <a:rPr lang="zh-TW" altLang="zh-TW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聯絡方式：</a:t>
            </a:r>
            <a:r>
              <a:rPr lang="en-US" altLang="zh-TW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CFD</a:t>
            </a:r>
            <a:r>
              <a:rPr lang="zh-TW" alt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劉怡君</a:t>
            </a:r>
            <a:r>
              <a:rPr lang="zh-TW" altLang="zh-TW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分機</a:t>
            </a:r>
            <a:r>
              <a:rPr lang="en-US" altLang="zh-TW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11355       </a:t>
            </a:r>
            <a:r>
              <a:rPr lang="zh-TW" altLang="zh-TW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經費來源：</a:t>
            </a:r>
            <a:r>
              <a:rPr lang="zh-TW" alt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高教深耕計畫策略</a:t>
            </a:r>
            <a:r>
              <a:rPr lang="en-US" altLang="zh-TW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1-5-1</a:t>
            </a:r>
            <a:endParaRPr lang="zh-TW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5692E9AA-14E6-4DE8-ABEB-F1E6084C058D}"/>
              </a:ext>
            </a:extLst>
          </p:cNvPr>
          <p:cNvSpPr txBox="1"/>
          <p:nvPr/>
        </p:nvSpPr>
        <p:spPr>
          <a:xfrm>
            <a:off x="13726931" y="11758193"/>
            <a:ext cx="16548282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7000" b="1" dirty="0">
                <a:solidFill>
                  <a:srgbClr val="2A045C"/>
                </a:solidFill>
                <a:latin typeface="方正兰亭黑Pro_GB18030" panose="02000500000000000000" pitchFamily="50" charset="-122"/>
                <a:ea typeface="方正兰亭黑Pro_GB18030" panose="02000500000000000000" pitchFamily="50" charset="-122"/>
              </a:rPr>
              <a:t>115.03.25(</a:t>
            </a:r>
            <a:r>
              <a:rPr lang="zh-TW" altLang="en-US" sz="17000" b="1" dirty="0">
                <a:solidFill>
                  <a:srgbClr val="2A045C"/>
                </a:solidFill>
                <a:latin typeface="方正兰亭黑Pro_GB18030" panose="02000500000000000000" pitchFamily="50" charset="-122"/>
                <a:ea typeface="方正兰亭黑Pro_GB18030" panose="02000500000000000000" pitchFamily="50" charset="-122"/>
              </a:rPr>
              <a:t>三</a:t>
            </a:r>
            <a:r>
              <a:rPr lang="en-US" altLang="zh-TW" sz="17000" b="1" dirty="0">
                <a:solidFill>
                  <a:srgbClr val="2A045C"/>
                </a:solidFill>
                <a:latin typeface="方正兰亭黑Pro_GB18030" panose="02000500000000000000" pitchFamily="50" charset="-122"/>
                <a:ea typeface="方正兰亭黑Pro_GB18030" panose="02000500000000000000" pitchFamily="50" charset="-122"/>
              </a:rPr>
              <a:t>)</a:t>
            </a:r>
          </a:p>
          <a:p>
            <a:r>
              <a:rPr lang="en-US" altLang="zh-TW" sz="13800" b="1" dirty="0">
                <a:solidFill>
                  <a:srgbClr val="C00000"/>
                </a:solidFill>
                <a:latin typeface="方正兰亭黑Pro_GB18030" panose="02000500000000000000" pitchFamily="50" charset="-122"/>
                <a:ea typeface="方正兰亭黑Pro_GB18030" panose="02000500000000000000" pitchFamily="50" charset="-122"/>
              </a:rPr>
              <a:t>13:30-15:10</a:t>
            </a:r>
          </a:p>
          <a:p>
            <a:pPr lvl="0"/>
            <a:r>
              <a:rPr lang="zh-TW" altLang="en-US" sz="9600" dirty="0">
                <a:solidFill>
                  <a:srgbClr val="2A045C"/>
                </a:solidFill>
                <a:latin typeface="方正兰亭黑Pro_GB18030" panose="02000500000000000000" pitchFamily="50" charset="-122"/>
                <a:ea typeface="方正兰亭黑Pro_GB18030" panose="02000500000000000000" pitchFamily="50" charset="-122"/>
              </a:rPr>
              <a:t>地點：正心樓</a:t>
            </a:r>
            <a:r>
              <a:rPr lang="en-US" altLang="zh-TW" sz="9600" dirty="0">
                <a:solidFill>
                  <a:srgbClr val="2A045C"/>
                </a:solidFill>
                <a:latin typeface="方正兰亭黑Pro_GB18030" panose="02000500000000000000" pitchFamily="50" charset="-122"/>
                <a:ea typeface="方正兰亭黑Pro_GB18030" panose="02000500000000000000" pitchFamily="50" charset="-122"/>
              </a:rPr>
              <a:t>2</a:t>
            </a:r>
            <a:r>
              <a:rPr lang="zh-TW" altLang="en-US" sz="9600" dirty="0">
                <a:solidFill>
                  <a:srgbClr val="2A045C"/>
                </a:solidFill>
                <a:latin typeface="方正兰亭黑Pro_GB18030" panose="02000500000000000000" pitchFamily="50" charset="-122"/>
                <a:ea typeface="方正兰亭黑Pro_GB18030" panose="02000500000000000000" pitchFamily="50" charset="-122"/>
              </a:rPr>
              <a:t>樓</a:t>
            </a:r>
            <a:r>
              <a:rPr lang="en-US" altLang="zh-TW" sz="9600" dirty="0">
                <a:solidFill>
                  <a:srgbClr val="2A045C"/>
                </a:solidFill>
                <a:latin typeface="方正兰亭黑Pro_GB18030" panose="02000500000000000000" pitchFamily="50" charset="-122"/>
                <a:ea typeface="方正兰亭黑Pro_GB18030" panose="02000500000000000000" pitchFamily="50" charset="-122"/>
              </a:rPr>
              <a:t>0222</a:t>
            </a:r>
            <a:r>
              <a:rPr lang="zh-TW" altLang="en-US" sz="9600" dirty="0">
                <a:solidFill>
                  <a:srgbClr val="2A045C"/>
                </a:solidFill>
                <a:latin typeface="方正兰亭黑Pro_GB18030" panose="02000500000000000000" pitchFamily="50" charset="-122"/>
                <a:ea typeface="方正兰亭黑Pro_GB18030" panose="02000500000000000000" pitchFamily="50" charset="-122"/>
              </a:rPr>
              <a:t>教室</a:t>
            </a:r>
            <a:endParaRPr lang="en-US" altLang="zh-TW" sz="9600" dirty="0">
              <a:latin typeface="方正兰亭黑Pro_GB18030" panose="02000500000000000000" pitchFamily="50" charset="-122"/>
              <a:ea typeface="方正兰亭黑Pro_GB18030" panose="02000500000000000000" pitchFamily="50" charset="-122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42862381-F83E-4D1D-831A-93512CD75460}"/>
              </a:ext>
            </a:extLst>
          </p:cNvPr>
          <p:cNvSpPr txBox="1"/>
          <p:nvPr/>
        </p:nvSpPr>
        <p:spPr>
          <a:xfrm>
            <a:off x="14087961" y="23209709"/>
            <a:ext cx="13740093" cy="10922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8800" b="1" dirty="0">
                <a:solidFill>
                  <a:srgbClr val="002060"/>
                </a:solidFill>
                <a:latin typeface="華康海報體W9" panose="040B0909000000000000" pitchFamily="81" charset="-120"/>
                <a:ea typeface="華康海報體W9" panose="040B0909000000000000" pitchFamily="81" charset="-120"/>
              </a:rPr>
              <a:t>課程大綱</a:t>
            </a:r>
            <a:endParaRPr lang="en-US" altLang="zh-TW" sz="8800" b="1" dirty="0">
              <a:solidFill>
                <a:srgbClr val="002060"/>
              </a:solidFill>
              <a:latin typeface="華康海報體W9" panose="040B0909000000000000" pitchFamily="81" charset="-120"/>
              <a:ea typeface="華康海報體W9" panose="040B0909000000000000" pitchFamily="81" charset="-120"/>
            </a:endParaRPr>
          </a:p>
          <a:p>
            <a:pPr marL="571500" indent="-5715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7200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知識化為經濟力量</a:t>
            </a:r>
          </a:p>
          <a:p>
            <a:pPr marL="571500" indent="-5715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7200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智財權規劃</a:t>
            </a:r>
          </a:p>
          <a:p>
            <a:pPr marL="571500" indent="-5715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7200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技轉獎勵之推動</a:t>
            </a:r>
          </a:p>
          <a:p>
            <a:pPr marL="571500" indent="-5715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7200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衍生新創辦理與推動</a:t>
            </a:r>
          </a:p>
          <a:p>
            <a:pPr marL="571500" indent="-5715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7200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建議與結語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0CA4989-46CD-4B88-ADCA-69C96D674F3C}"/>
              </a:ext>
            </a:extLst>
          </p:cNvPr>
          <p:cNvSpPr/>
          <p:nvPr/>
        </p:nvSpPr>
        <p:spPr>
          <a:xfrm>
            <a:off x="13385832" y="19215799"/>
            <a:ext cx="15135225" cy="29527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參加對象：全校教師 </a:t>
            </a:r>
            <a:r>
              <a:rPr lang="en-US" altLang="zh-TW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請至</a:t>
            </a:r>
            <a:r>
              <a:rPr lang="en-US" altLang="zh-TW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TMS</a:t>
            </a:r>
            <a:r>
              <a:rPr lang="zh-TW" altLang="en-US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系統報名</a:t>
            </a:r>
            <a:r>
              <a:rPr lang="en-US" altLang="zh-TW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認列點數：教師研習</a:t>
            </a:r>
            <a:r>
              <a:rPr lang="en-US" altLang="zh-TW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學術倫理</a:t>
            </a:r>
            <a:r>
              <a:rPr lang="en-US" altLang="zh-TW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6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endParaRPr lang="en-US" altLang="zh-TW" sz="6600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9983806D-1D6B-4BF4-8ACD-F4A15E691F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2874" y="528332"/>
            <a:ext cx="3816075" cy="3994337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8019DA1A-863C-4895-981E-87FB9A612B9F}"/>
              </a:ext>
            </a:extLst>
          </p:cNvPr>
          <p:cNvSpPr/>
          <p:nvPr/>
        </p:nvSpPr>
        <p:spPr>
          <a:xfrm>
            <a:off x="13178118" y="758661"/>
            <a:ext cx="65178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中山醫學大學</a:t>
            </a:r>
          </a:p>
        </p:txBody>
      </p:sp>
      <p:pic>
        <p:nvPicPr>
          <p:cNvPr id="21" name="圖片 20">
            <a:extLst>
              <a:ext uri="{FF2B5EF4-FFF2-40B4-BE49-F238E27FC236}">
                <a16:creationId xmlns:a16="http://schemas.microsoft.com/office/drawing/2014/main" id="{9662B72A-FD4E-4117-8E9C-FDA4AD4F789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838" y="10902300"/>
            <a:ext cx="9910050" cy="99725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EB0B9021-D62D-450B-B076-C4CE8E85B5B0}"/>
              </a:ext>
            </a:extLst>
          </p:cNvPr>
          <p:cNvSpPr txBox="1"/>
          <p:nvPr/>
        </p:nvSpPr>
        <p:spPr>
          <a:xfrm>
            <a:off x="12337263" y="35092715"/>
            <a:ext cx="14717416" cy="3679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zh-TW" sz="5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內容：</a:t>
            </a:r>
            <a:r>
              <a:rPr lang="zh-TW" altLang="zh-TW" sz="5400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推動教師與醫師參與研發成果、衍生新創等方面之法規制度建立，以及事業發展處提供多方面之研發成果保護、技術移轉與行政支援。</a:t>
            </a:r>
          </a:p>
        </p:txBody>
      </p:sp>
    </p:spTree>
    <p:extLst>
      <p:ext uri="{BB962C8B-B14F-4D97-AF65-F5344CB8AC3E}">
        <p14:creationId xmlns:p14="http://schemas.microsoft.com/office/powerpoint/2010/main" val="273819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9712</TotalTime>
  <Words>168</Words>
  <Application>Microsoft Office PowerPoint</Application>
  <PresentationFormat>自訂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方正兰亭黑Pro_GB18030</vt:lpstr>
      <vt:lpstr>華康海報體W9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劉怡君</cp:lastModifiedBy>
  <cp:revision>134</cp:revision>
  <cp:lastPrinted>2024-05-29T07:52:30Z</cp:lastPrinted>
  <dcterms:created xsi:type="dcterms:W3CDTF">2023-09-26T01:39:08Z</dcterms:created>
  <dcterms:modified xsi:type="dcterms:W3CDTF">2026-03-09T03:22:45Z</dcterms:modified>
</cp:coreProperties>
</file>