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69" r:id="rId2"/>
    <p:sldId id="370" r:id="rId3"/>
    <p:sldId id="383" r:id="rId4"/>
    <p:sldId id="378" r:id="rId5"/>
    <p:sldId id="372" r:id="rId6"/>
    <p:sldId id="380" r:id="rId7"/>
    <p:sldId id="382" r:id="rId8"/>
    <p:sldId id="374" r:id="rId9"/>
    <p:sldId id="376" r:id="rId10"/>
  </p:sldIdLst>
  <p:sldSz cx="9144000" cy="6858000" type="screen4x3"/>
  <p:notesSz cx="6807200" cy="99393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9999"/>
    <a:srgbClr val="F4E9E9"/>
    <a:srgbClr val="F3E9E9"/>
    <a:srgbClr val="FFCCFF"/>
    <a:srgbClr val="99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1" autoAdjust="0"/>
    <p:restoredTop sz="94604" autoAdjust="0"/>
  </p:normalViewPr>
  <p:slideViewPr>
    <p:cSldViewPr>
      <p:cViewPr>
        <p:scale>
          <a:sx n="71" d="100"/>
          <a:sy n="71" d="100"/>
        </p:scale>
        <p:origin x="-1224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AE29B99-24BF-4D91-B34A-37A568B178E0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CEDE90A-F2BE-4A91-899E-03348C6419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3358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EFD4A-B8B0-440C-B16A-1A5AA3794C35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CF964-766D-49B3-8B9C-ECBDBF432B1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47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B22F4-6726-4681-8925-5A3F921D87DC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8ED14-EEC2-4F14-AAEA-537F7C494A1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09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5E141-3E46-4D36-9B14-21E6A0CEA5B9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B3A26-EA89-4FDD-9C87-0EBF2D30004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5479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0"/>
            <a:ext cx="8385175" cy="6126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971DE-AC93-4A3F-9096-50F30A013C51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4A74-A639-4772-BCED-BE2659FBB8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123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zh-TW" altLang="en-US" noProof="0" smtClean="0"/>
              <a:t>按一下圖示以新增表格</a:t>
            </a:r>
            <a:endParaRPr lang="zh-TW" altLang="en-US" noProof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10834-6246-44E6-A6ED-41C066C89BC0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013-CF4A-484D-9162-7467807FF4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436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A003B-996F-45F7-AFF8-B05BD94C3E6A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E33D1-3683-46FB-8723-95D4DEAB92C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771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188A9-B7E7-4C20-A5A6-8FBFA53BDAA0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19725-6F95-4682-BD17-95CFB5DA8A0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032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65078-350A-42E2-874D-3296260FC86A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9C4C2-E80E-43C4-BC08-FE43D1D4CC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2663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9B9EE-4C36-4A56-8D0E-0D5BC3A43EE2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0FC74-ABD2-43EA-A417-14A4E07CAB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153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B4D05-1238-4E57-B218-84960F4F1A05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C4867-DBED-4A66-B119-FD7EE95E910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483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52E24-42B4-4708-84A2-DFAB867A0B47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76DC1-B7AE-4B2C-869B-F907FD1C7D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72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6536D-F1F4-4009-9E76-42FEA1F5A276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66AF3-41AC-4759-80B5-739AF976FE0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746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BF3D1-48EC-4063-84B7-CF5A02FD7815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2556D-FA40-4C59-8441-13C39430938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393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549275"/>
            <a:ext cx="82296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67D0446-4001-4976-94AB-8D3BBD7C1F0F}" type="datetimeFigureOut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7D9DA1-C91B-40B6-97A6-1F7FD4A8D1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標楷體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772400" cy="1470025"/>
          </a:xfrm>
        </p:spPr>
        <p:txBody>
          <a:bodyPr/>
          <a:lstStyle/>
          <a:p>
            <a:r>
              <a:rPr lang="zh-TW" altLang="zh-TW" dirty="0" smtClean="0"/>
              <a:t>八大行星課程統合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普通生物學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zh-TW" altLang="en-US" smtClean="0">
                <a:solidFill>
                  <a:schemeClr val="tx1"/>
                </a:solidFill>
              </a:rPr>
              <a:t>召集人：余豐益 教授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143000"/>
          </a:xfrm>
        </p:spPr>
        <p:txBody>
          <a:bodyPr/>
          <a:lstStyle/>
          <a:p>
            <a:r>
              <a:rPr lang="zh-TW" altLang="en-US" sz="3600" dirty="0" smtClean="0"/>
              <a:t>規劃共識過程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323528" y="1556792"/>
            <a:ext cx="8820472" cy="4896544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召開多次普生及普生實驗</a:t>
            </a:r>
            <a:r>
              <a:rPr lang="zh-TW" altLang="zh-TW" dirty="0" smtClean="0"/>
              <a:t>課程討論會議</a:t>
            </a:r>
            <a:endParaRPr lang="en-US" altLang="zh-TW" dirty="0" smtClean="0"/>
          </a:p>
          <a:p>
            <a:pPr marL="342900" lvl="1" indent="-342900">
              <a:buNone/>
              <a:defRPr/>
            </a:pPr>
            <a:r>
              <a:rPr lang="zh-TW" altLang="en-US" dirty="0" smtClean="0"/>
              <a:t>  </a:t>
            </a:r>
            <a:r>
              <a:rPr lang="en-US" altLang="zh-TW" dirty="0" smtClean="0"/>
              <a:t>-</a:t>
            </a:r>
            <a:r>
              <a:rPr lang="zh-TW" altLang="zh-TW" dirty="0" smtClean="0"/>
              <a:t>由</a:t>
            </a:r>
            <a:r>
              <a:rPr lang="zh-TW" altLang="en-US" dirty="0" smtClean="0"/>
              <a:t>余豐益</a:t>
            </a:r>
            <a:r>
              <a:rPr lang="zh-TW" altLang="zh-TW" dirty="0" smtClean="0"/>
              <a:t>教授為召集人</a:t>
            </a:r>
            <a:r>
              <a:rPr lang="zh-TW" altLang="en-US" dirty="0" smtClean="0"/>
              <a:t>及</a:t>
            </a:r>
            <a:r>
              <a:rPr lang="zh-TW" altLang="zh-TW" dirty="0" smtClean="0"/>
              <a:t>曾榮凱</a:t>
            </a:r>
            <a:r>
              <a:rPr lang="zh-TW" altLang="en-US" dirty="0" smtClean="0"/>
              <a:t>主任</a:t>
            </a:r>
            <a:r>
              <a:rPr lang="en-US" altLang="zh-TW" dirty="0" smtClean="0"/>
              <a:t>(</a:t>
            </a:r>
            <a:r>
              <a:rPr lang="zh-TW" altLang="zh-TW" dirty="0" smtClean="0"/>
              <a:t>視光系</a:t>
            </a:r>
            <a:r>
              <a:rPr lang="en-US" altLang="zh-TW" dirty="0" smtClean="0"/>
              <a:t>)</a:t>
            </a:r>
            <a:r>
              <a:rPr lang="zh-TW" altLang="zh-TW" dirty="0" smtClean="0"/>
              <a:t>、李尚熾</a:t>
            </a:r>
            <a:r>
              <a:rPr lang="zh-TW" altLang="en-US" dirty="0" smtClean="0"/>
              <a:t>老師</a:t>
            </a:r>
            <a:r>
              <a:rPr lang="en-US" altLang="zh-TW" dirty="0" smtClean="0"/>
              <a:t>(</a:t>
            </a:r>
            <a:r>
              <a:rPr lang="zh-TW" altLang="zh-TW" dirty="0" smtClean="0"/>
              <a:t>醫影系</a:t>
            </a:r>
            <a:r>
              <a:rPr lang="en-US" altLang="zh-TW" dirty="0" smtClean="0"/>
              <a:t>)</a:t>
            </a:r>
            <a:r>
              <a:rPr lang="zh-TW" altLang="zh-TW" dirty="0" smtClean="0"/>
              <a:t>、謝家慶</a:t>
            </a:r>
            <a:r>
              <a:rPr lang="zh-TW" altLang="en-US" dirty="0" smtClean="0"/>
              <a:t>老師</a:t>
            </a:r>
            <a:r>
              <a:rPr lang="zh-TW" altLang="zh-TW" dirty="0" smtClean="0"/>
              <a:t>、陳威仁</a:t>
            </a:r>
            <a:r>
              <a:rPr lang="zh-TW" altLang="en-US" dirty="0" smtClean="0"/>
              <a:t>老師</a:t>
            </a:r>
            <a:r>
              <a:rPr lang="zh-TW" altLang="zh-TW" dirty="0" smtClean="0"/>
              <a:t>、洪惠媚</a:t>
            </a:r>
            <a:r>
              <a:rPr lang="zh-TW" altLang="en-US" dirty="0" smtClean="0"/>
              <a:t>老師</a:t>
            </a:r>
            <a:r>
              <a:rPr lang="zh-TW" altLang="zh-TW" dirty="0" smtClean="0"/>
              <a:t>規劃授課</a:t>
            </a:r>
            <a:r>
              <a:rPr lang="zh-TW" altLang="zh-TW" dirty="0" smtClean="0"/>
              <a:t>內容</a:t>
            </a:r>
            <a:r>
              <a:rPr lang="zh-TW" altLang="en-US" dirty="0"/>
              <a:t>。</a:t>
            </a:r>
            <a:endParaRPr lang="en-US" altLang="zh-TW" dirty="0" smtClean="0"/>
          </a:p>
          <a:p>
            <a:pPr marL="342900" lvl="1" indent="-342900">
              <a:buFont typeface="Arial" charset="0"/>
              <a:buNone/>
              <a:defRPr/>
            </a:pPr>
            <a:endParaRPr lang="en-US" altLang="zh-TW" dirty="0" smtClean="0"/>
          </a:p>
          <a:p>
            <a:pPr>
              <a:defRPr/>
            </a:pPr>
            <a:r>
              <a:rPr lang="en-US" altLang="zh-TW" dirty="0" smtClean="0"/>
              <a:t>102</a:t>
            </a:r>
            <a:r>
              <a:rPr lang="zh-TW" altLang="zh-TW" dirty="0" smtClean="0"/>
              <a:t>年</a:t>
            </a:r>
            <a:r>
              <a:rPr lang="en-US" altLang="zh-TW" dirty="0" smtClean="0"/>
              <a:t>2</a:t>
            </a:r>
            <a:r>
              <a:rPr lang="zh-TW" altLang="zh-TW" dirty="0" smtClean="0"/>
              <a:t>月</a:t>
            </a:r>
            <a:r>
              <a:rPr lang="en-US" altLang="zh-TW" dirty="0" smtClean="0"/>
              <a:t>26</a:t>
            </a:r>
            <a:r>
              <a:rPr lang="zh-TW" altLang="zh-TW" dirty="0" smtClean="0"/>
              <a:t>日</a:t>
            </a:r>
            <a:r>
              <a:rPr lang="en-US" altLang="zh-TW" dirty="0" smtClean="0"/>
              <a:t>:</a:t>
            </a:r>
          </a:p>
          <a:p>
            <a:pPr>
              <a:buNone/>
              <a:defRPr/>
            </a:pPr>
            <a:r>
              <a:rPr lang="zh-TW" altLang="en-US" dirty="0" smtClean="0"/>
              <a:t>  </a:t>
            </a:r>
            <a:r>
              <a:rPr lang="zh-TW" altLang="en-US" dirty="0" smtClean="0"/>
              <a:t> </a:t>
            </a:r>
            <a:r>
              <a:rPr lang="en-US" altLang="zh-TW" dirty="0" smtClean="0"/>
              <a:t>-</a:t>
            </a:r>
            <a:r>
              <a:rPr lang="zh-TW" altLang="en-US" sz="2800" dirty="0" smtClean="0"/>
              <a:t>討論整合方式、確定</a:t>
            </a:r>
            <a:r>
              <a:rPr lang="zh-TW" altLang="en-US" sz="2800" dirty="0" smtClean="0"/>
              <a:t>教科書</a:t>
            </a:r>
            <a:r>
              <a:rPr lang="zh-TW" altLang="en-US" sz="2800" dirty="0"/>
              <a:t>。</a:t>
            </a:r>
            <a:endParaRPr lang="en-US" altLang="zh-TW" sz="2800" dirty="0" smtClean="0"/>
          </a:p>
          <a:p>
            <a:pPr>
              <a:buNone/>
              <a:defRPr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-</a:t>
            </a:r>
            <a:r>
              <a:rPr lang="zh-TW" altLang="en-US" sz="2800" dirty="0" smtClean="0"/>
              <a:t>普</a:t>
            </a:r>
            <a:r>
              <a:rPr lang="zh-TW" altLang="en-US" sz="2800" dirty="0" smtClean="0"/>
              <a:t>生四學分及二學分差異討論、保留各系</a:t>
            </a:r>
            <a:r>
              <a:rPr lang="zh-TW" altLang="en-US" sz="2800" dirty="0" smtClean="0"/>
              <a:t>特色</a:t>
            </a:r>
            <a:r>
              <a:rPr lang="zh-TW" altLang="en-US" sz="2800" dirty="0"/>
              <a:t>。</a:t>
            </a:r>
            <a:endParaRPr lang="en-US" altLang="zh-TW" sz="2800" dirty="0" smtClean="0"/>
          </a:p>
          <a:p>
            <a:pPr>
              <a:buNone/>
              <a:defRPr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-</a:t>
            </a:r>
            <a:r>
              <a:rPr lang="zh-TW" altLang="en-US" sz="2800" dirty="0" smtClean="0"/>
              <a:t>普生實驗</a:t>
            </a:r>
            <a:r>
              <a:rPr lang="zh-TW" altLang="en-US" sz="2800" dirty="0" smtClean="0"/>
              <a:t>統一調整為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學分</a:t>
            </a:r>
            <a:r>
              <a:rPr lang="zh-TW" altLang="en-US" sz="2800" dirty="0"/>
              <a:t>。</a:t>
            </a:r>
            <a:endParaRPr lang="en-US" altLang="zh-TW" sz="2800" dirty="0" smtClean="0"/>
          </a:p>
          <a:p>
            <a:pPr lvl="1">
              <a:defRPr/>
            </a:pPr>
            <a:endParaRPr lang="en-US" altLang="zh-TW" dirty="0" smtClean="0"/>
          </a:p>
          <a:p>
            <a:pPr>
              <a:buFont typeface="Arial" charset="0"/>
              <a:buNone/>
              <a:defRPr/>
            </a:pP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內容版面配置區 2"/>
          <p:cNvSpPr>
            <a:spLocks noGrp="1"/>
          </p:cNvSpPr>
          <p:nvPr>
            <p:ph idx="1"/>
          </p:nvPr>
        </p:nvSpPr>
        <p:spPr>
          <a:xfrm>
            <a:off x="395536" y="692696"/>
            <a:ext cx="8640960" cy="6165304"/>
          </a:xfrm>
        </p:spPr>
        <p:txBody>
          <a:bodyPr/>
          <a:lstStyle/>
          <a:p>
            <a:r>
              <a:rPr lang="en-US" altLang="zh-TW" dirty="0" smtClean="0"/>
              <a:t>102</a:t>
            </a:r>
            <a:r>
              <a:rPr lang="zh-TW" altLang="zh-TW" dirty="0" smtClean="0"/>
              <a:t>年</a:t>
            </a:r>
            <a:r>
              <a:rPr lang="en-US" altLang="zh-TW" dirty="0" smtClean="0"/>
              <a:t>4</a:t>
            </a:r>
            <a:r>
              <a:rPr lang="zh-TW" altLang="zh-TW" dirty="0" smtClean="0"/>
              <a:t>月</a:t>
            </a:r>
            <a:r>
              <a:rPr lang="en-US" altLang="zh-TW" dirty="0" smtClean="0"/>
              <a:t>25</a:t>
            </a:r>
            <a:r>
              <a:rPr lang="zh-TW" altLang="zh-TW" dirty="0" smtClean="0"/>
              <a:t>日</a:t>
            </a:r>
            <a:r>
              <a:rPr lang="en-US" altLang="zh-TW" dirty="0" smtClean="0"/>
              <a:t>: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-</a:t>
            </a:r>
            <a:r>
              <a:rPr lang="zh-TW" altLang="en-US" sz="2800" dirty="0" smtClean="0"/>
              <a:t>整合</a:t>
            </a:r>
            <a:r>
              <a:rPr lang="en-US" altLang="zh-TW" sz="2800" dirty="0" smtClean="0"/>
              <a:t>4</a:t>
            </a:r>
            <a:r>
              <a:rPr lang="zh-TW" altLang="en-US" sz="2800" dirty="0" smtClean="0"/>
              <a:t>及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學分架構相同，淺出</a:t>
            </a:r>
            <a:r>
              <a:rPr lang="zh-TW" altLang="en-US" sz="2800" dirty="0" smtClean="0"/>
              <a:t>深入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Arial" charset="0"/>
              <a:buNone/>
            </a:pPr>
            <a:r>
              <a:rPr lang="zh-TW" altLang="en-US" sz="2800" dirty="0" smtClean="0"/>
              <a:t>   </a:t>
            </a:r>
            <a:r>
              <a:rPr lang="en-US" altLang="zh-TW" sz="2800" dirty="0" smtClean="0"/>
              <a:t>-</a:t>
            </a:r>
            <a:r>
              <a:rPr lang="zh-TW" altLang="en-US" sz="2800" dirty="0" smtClean="0"/>
              <a:t>與生化科主任共同協調普生、普生實驗</a:t>
            </a:r>
            <a:r>
              <a:rPr lang="zh-TW" altLang="en-US" sz="2800" dirty="0" smtClean="0"/>
              <a:t>與  生化</a:t>
            </a:r>
            <a:r>
              <a:rPr lang="zh-TW" altLang="en-US" sz="2800" dirty="0" smtClean="0"/>
              <a:t>、</a:t>
            </a:r>
            <a:r>
              <a:rPr lang="zh-TW" altLang="en-US" sz="2800" dirty="0" smtClean="0"/>
              <a:t>生 化</a:t>
            </a:r>
            <a:r>
              <a:rPr lang="zh-TW" altLang="en-US" sz="2800" dirty="0" smtClean="0"/>
              <a:t>實驗課程內容避免教學重複。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</a:t>
            </a:r>
            <a:r>
              <a:rPr lang="en-US" altLang="zh-TW" sz="2800" dirty="0" smtClean="0"/>
              <a:t>-</a:t>
            </a:r>
            <a:r>
              <a:rPr lang="zh-TW" altLang="en-US" sz="2800" dirty="0" smtClean="0"/>
              <a:t>普生實驗與正課</a:t>
            </a:r>
            <a:r>
              <a:rPr lang="zh-TW" altLang="en-US" sz="2800" dirty="0" smtClean="0"/>
              <a:t>搭配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en-US" altLang="zh-TW" dirty="0" smtClean="0"/>
              <a:t>102</a:t>
            </a:r>
            <a:r>
              <a:rPr lang="zh-TW" altLang="zh-TW" dirty="0" smtClean="0"/>
              <a:t>年</a:t>
            </a:r>
            <a:r>
              <a:rPr lang="en-US" altLang="zh-TW" dirty="0" smtClean="0"/>
              <a:t>5</a:t>
            </a:r>
            <a:r>
              <a:rPr lang="zh-TW" altLang="zh-TW" dirty="0" smtClean="0"/>
              <a:t>月</a:t>
            </a:r>
            <a:r>
              <a:rPr lang="en-US" altLang="zh-TW" dirty="0" smtClean="0"/>
              <a:t>13</a:t>
            </a:r>
            <a:r>
              <a:rPr lang="zh-TW" altLang="zh-TW" dirty="0" smtClean="0"/>
              <a:t>日</a:t>
            </a:r>
            <a:r>
              <a:rPr lang="en-US" altLang="zh-TW" dirty="0" smtClean="0"/>
              <a:t>: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-</a:t>
            </a:r>
            <a:r>
              <a:rPr lang="zh-TW" altLang="en-US" sz="2800" dirty="0" smtClean="0"/>
              <a:t>整合確定普生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學分及普生</a:t>
            </a:r>
            <a:r>
              <a:rPr lang="en-US" altLang="zh-TW" sz="2800" dirty="0" smtClean="0"/>
              <a:t>4</a:t>
            </a:r>
            <a:r>
              <a:rPr lang="zh-TW" altLang="en-US" sz="2800" dirty="0" smtClean="0"/>
              <a:t>學分上下學期課綱及普生實驗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學分課程</a:t>
            </a:r>
            <a:r>
              <a:rPr lang="zh-TW" altLang="en-US" sz="2800" dirty="0" smtClean="0"/>
              <a:t>內容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en-US" altLang="zh-TW" dirty="0" smtClean="0"/>
              <a:t>102</a:t>
            </a:r>
            <a:r>
              <a:rPr lang="zh-TW" altLang="zh-TW" dirty="0" smtClean="0"/>
              <a:t>年</a:t>
            </a:r>
            <a:r>
              <a:rPr lang="en-US" altLang="zh-TW" dirty="0" smtClean="0"/>
              <a:t>11</a:t>
            </a:r>
            <a:r>
              <a:rPr lang="zh-TW" altLang="zh-TW" dirty="0" smtClean="0"/>
              <a:t>月</a:t>
            </a:r>
            <a:r>
              <a:rPr lang="en-US" altLang="zh-TW" dirty="0" smtClean="0"/>
              <a:t>7</a:t>
            </a:r>
            <a:r>
              <a:rPr lang="zh-TW" altLang="zh-TW" dirty="0" smtClean="0"/>
              <a:t>日</a:t>
            </a:r>
            <a:r>
              <a:rPr lang="en-US" altLang="zh-TW" dirty="0" smtClean="0"/>
              <a:t>: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-</a:t>
            </a:r>
            <a:r>
              <a:rPr lang="zh-TW" altLang="en-US" sz="2800" dirty="0" smtClean="0"/>
              <a:t>授課進度及內容依</a:t>
            </a:r>
            <a:r>
              <a:rPr lang="en-US" altLang="zh-TW" sz="2800" dirty="0" smtClean="0"/>
              <a:t>101</a:t>
            </a:r>
            <a:r>
              <a:rPr lang="zh-TW" altLang="en-US" sz="2800" dirty="0" smtClean="0"/>
              <a:t>會議決議執行狀況良好， </a:t>
            </a:r>
            <a:r>
              <a:rPr lang="en-US" altLang="zh-TW" sz="2800" dirty="0" smtClean="0"/>
              <a:t>102-2</a:t>
            </a:r>
            <a:r>
              <a:rPr lang="zh-TW" altLang="en-US" sz="2800" dirty="0" smtClean="0"/>
              <a:t>延續繼續執行。</a:t>
            </a:r>
          </a:p>
          <a:p>
            <a:pPr>
              <a:buFont typeface="Arial" charset="0"/>
              <a:buNone/>
            </a:pPr>
            <a:endParaRPr lang="en-US" altLang="zh-TW" dirty="0" smtClean="0"/>
          </a:p>
          <a:p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143000"/>
          </a:xfrm>
        </p:spPr>
        <p:txBody>
          <a:bodyPr/>
          <a:lstStyle/>
          <a:p>
            <a:r>
              <a:rPr lang="en-US" altLang="zh-TW" smtClean="0"/>
              <a:t>102-</a:t>
            </a:r>
            <a:r>
              <a:rPr lang="zh-TW" altLang="zh-TW" smtClean="0"/>
              <a:t>課程規劃</a:t>
            </a:r>
            <a:endParaRPr lang="zh-TW" altLang="en-US" smtClean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322934"/>
              </p:ext>
            </p:extLst>
          </p:nvPr>
        </p:nvGraphicFramePr>
        <p:xfrm>
          <a:off x="457200" y="1600200"/>
          <a:ext cx="8291264" cy="4925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816"/>
                <a:gridCol w="2072816"/>
                <a:gridCol w="2072816"/>
                <a:gridCol w="2072816"/>
              </a:tblGrid>
              <a:tr h="651145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b="0" kern="0" dirty="0">
                        <a:latin typeface="新細明體"/>
                        <a:ea typeface="新細明體"/>
                        <a:cs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0" dirty="0"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六大領域</a:t>
                      </a:r>
                      <a:endParaRPr lang="zh-TW" sz="2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kern="0" dirty="0">
                          <a:latin typeface="新細明體"/>
                          <a:ea typeface="新細明體"/>
                          <a:cs typeface="新細明體"/>
                        </a:rPr>
                        <a:t> </a:t>
                      </a:r>
                      <a:endParaRPr lang="zh-TW" sz="1600" b="1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r>
                        <a:rPr lang="zh-TW" altLang="en-US" dirty="0" smtClean="0"/>
                        <a:t>                                           </a:t>
                      </a: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規劃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5769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kern="0" dirty="0" smtClean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lang="zh-TW" altLang="zh-TW" sz="1800" b="1" kern="0" dirty="0" smtClean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學分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0" dirty="0" smtClean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zh-TW" altLang="zh-TW" sz="1800" b="1" kern="0" dirty="0" smtClean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學分</a:t>
                      </a:r>
                      <a:endParaRPr lang="zh-TW" altLang="zh-TW" sz="1800" b="1" kern="1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2815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比例</a:t>
                      </a:r>
                      <a:endParaRPr lang="zh-TW" sz="20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週數</a:t>
                      </a:r>
                      <a:r>
                        <a:rPr lang="en-US" sz="2000" b="1" kern="0" dirty="0" smtClean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週數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28151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600" b="1" kern="0" dirty="0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I.</a:t>
                      </a:r>
                      <a:r>
                        <a:rPr lang="en-US" sz="1600" b="1" kern="0" baseline="0" dirty="0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  </a:t>
                      </a:r>
                      <a:r>
                        <a:rPr lang="en-US" sz="1600" b="1" kern="0" dirty="0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Basic </a:t>
                      </a:r>
                      <a:r>
                        <a:rPr lang="en-US" sz="1600" b="1" kern="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Concepts of </a:t>
                      </a:r>
                      <a:r>
                        <a:rPr lang="en-US" sz="1600" b="1" kern="0" dirty="0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en-US" sz="1600" b="1" kern="0" dirty="0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    Life</a:t>
                      </a:r>
                      <a:endParaRPr lang="zh-TW" sz="16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20%</a:t>
                      </a:r>
                      <a:endParaRPr lang="zh-TW" sz="20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28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II. Genetics and </a:t>
                      </a:r>
                      <a:endParaRPr lang="en-US" sz="1600" b="1" kern="0" dirty="0" smtClean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     Molecular </a:t>
                      </a:r>
                      <a:r>
                        <a:rPr lang="en-US" sz="1600" b="1" kern="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Biology</a:t>
                      </a:r>
                      <a:endParaRPr lang="zh-TW" sz="16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30%</a:t>
                      </a:r>
                      <a:endParaRPr lang="zh-TW" sz="20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28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III. </a:t>
                      </a:r>
                      <a:r>
                        <a:rPr lang="en-US" sz="1600" b="1" kern="0" dirty="0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Evolution </a:t>
                      </a:r>
                      <a:r>
                        <a:rPr lang="en-US" sz="1600" b="1" kern="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&amp; </a:t>
                      </a:r>
                      <a:r>
                        <a:rPr lang="en-US" sz="1600" b="1" kern="0" dirty="0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       </a:t>
                      </a:r>
                      <a:r>
                        <a:rPr lang="en-US" sz="1600" b="1" kern="0" dirty="0" err="1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diversty</a:t>
                      </a:r>
                      <a:endParaRPr lang="zh-TW" sz="16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14%</a:t>
                      </a:r>
                      <a:endParaRPr lang="zh-TW" sz="20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28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IV. </a:t>
                      </a:r>
                      <a:r>
                        <a:rPr lang="en-US" sz="1600" b="1" kern="0" dirty="0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 Plant</a:t>
                      </a:r>
                      <a:r>
                        <a:rPr lang="en-US" sz="1600" b="1" kern="0" dirty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 </a:t>
                      </a:r>
                      <a:endParaRPr lang="zh-TW" sz="16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10%</a:t>
                      </a:r>
                      <a:endParaRPr lang="zh-TW" sz="20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28151">
                <a:tc>
                  <a:txBody>
                    <a:bodyPr/>
                    <a:lstStyle/>
                    <a:p>
                      <a:pPr marL="400050" indent="-400050">
                        <a:spcAft>
                          <a:spcPts val="0"/>
                        </a:spcAft>
                        <a:buAutoNum type="romanUcPeriod" startAt="5"/>
                      </a:pPr>
                      <a:r>
                        <a:rPr lang="en-US" sz="1600" b="1" kern="0" dirty="0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Animal</a:t>
                      </a:r>
                      <a:endParaRPr lang="zh-TW" sz="16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20%</a:t>
                      </a:r>
                      <a:endParaRPr lang="zh-TW" sz="20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28151">
                <a:tc>
                  <a:txBody>
                    <a:bodyPr/>
                    <a:lstStyle/>
                    <a:p>
                      <a:pPr marL="400050" indent="-400050">
                        <a:spcAft>
                          <a:spcPts val="0"/>
                        </a:spcAft>
                        <a:buAutoNum type="romanUcPeriod" startAt="6"/>
                      </a:pPr>
                      <a:r>
                        <a:rPr lang="en-US" sz="1600" b="1" kern="0" dirty="0" smtClean="0"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Ecology</a:t>
                      </a:r>
                      <a:endParaRPr lang="zh-TW" sz="16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新細明體"/>
                          <a:cs typeface="Times New Roman" pitchFamily="18" charset="0"/>
                        </a:rPr>
                        <a:t>6%</a:t>
                      </a:r>
                      <a:endParaRPr lang="zh-TW" sz="2000" b="1" kern="100" dirty="0">
                        <a:latin typeface="Times New Roman" pitchFamily="18" charset="0"/>
                        <a:ea typeface="新細明體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endParaRPr lang="zh-TW" sz="2000" b="1" kern="1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539750" y="981075"/>
          <a:ext cx="8229600" cy="5686428"/>
        </p:xfrm>
        <a:graphic>
          <a:graphicData uri="http://schemas.openxmlformats.org/drawingml/2006/table">
            <a:tbl>
              <a:tblPr/>
              <a:tblGrid>
                <a:gridCol w="658813"/>
                <a:gridCol w="3455987"/>
                <a:gridCol w="647700"/>
                <a:gridCol w="3467100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週次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內容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週次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內容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I. Basic Concepts of Life: Cell_The Working Units of Life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10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III. Evolution and Diversity of Life: Evolution on a Large Scale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I. Basic Concepts of Life: Metabolic Pathways and Enzymes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III. Evolution and Diversity of Life: Animal phylogeny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I. Basic Concepts of Life: Metabolic Energy for Cells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12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IV. Plant Structure and Function: Plant anatomy and photosynthesis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4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II. Genetics and Molecular Biology: Cell cycle, Mitosis and Meiosis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13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V. Animal Structure and Function: Tissue Architecture and Homeostasis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5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Sexual Reproduction 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V. Animal Structure and Function: Neurons and Nervous System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Inheritance, Genes, and Chromosomes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V. Animal Structure and Function: Immunology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7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DNA Biology and Biotechnology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VI. Ecology: Population Ecology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8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Gene Regulation and Differentiation 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17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VI. Ecology: Community Ecology 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9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期中考</a:t>
                      </a:r>
                      <a:endParaRPr kumimoji="0" 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18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期末考</a:t>
                      </a:r>
                      <a:endParaRPr kumimoji="0" 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</a:tbl>
          </a:graphicData>
        </a:graphic>
      </p:graphicFrame>
      <p:sp>
        <p:nvSpPr>
          <p:cNvPr id="7227" name="標題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576262"/>
          </a:xfrm>
        </p:spPr>
        <p:txBody>
          <a:bodyPr/>
          <a:lstStyle/>
          <a:p>
            <a:r>
              <a:rPr lang="zh-TW" altLang="zh-TW" sz="2800" smtClean="0"/>
              <a:t>普生</a:t>
            </a:r>
            <a:r>
              <a:rPr lang="en-US" altLang="zh-TW" sz="2800" smtClean="0"/>
              <a:t>2</a:t>
            </a:r>
            <a:r>
              <a:rPr lang="zh-TW" altLang="zh-TW" sz="2800" smtClean="0"/>
              <a:t>學分課程進度規劃</a:t>
            </a:r>
            <a:endParaRPr lang="zh-TW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539750" y="981075"/>
          <a:ext cx="8229600" cy="5686428"/>
        </p:xfrm>
        <a:graphic>
          <a:graphicData uri="http://schemas.openxmlformats.org/drawingml/2006/table">
            <a:tbl>
              <a:tblPr/>
              <a:tblGrid>
                <a:gridCol w="658813"/>
                <a:gridCol w="3455987"/>
                <a:gridCol w="647700"/>
                <a:gridCol w="3467100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週次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內容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週次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內容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I. Basic Concepts of Life: Proteins, Carbohydrates and Lipids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10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Inheritance, Genes, and Chromosomes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I. Basic Concepts of Life: Cell_The Working Units of Life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Genomes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I. Basic Concepts of Life: Cell Membrane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12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Gene Mutation and Molecular Medicine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4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I. Basic Concepts of Life: Metabolic Pathways and Enzymes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13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Gene Expression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5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I. Basic Concepts of Life: Metabolic Energy for Cells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Gene Regulation and Differentiation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I. Basic Concepts of Life: ATP Synthesis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Recombinant DNA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7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Cell cycle, Mitosis and Meiosis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DNA Biology and Biotechnology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8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Sexual Reproduction 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17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II. Genetics and Molecular Biology: Development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9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期中考</a:t>
                      </a:r>
                      <a:endParaRPr kumimoji="0" 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18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期末考</a:t>
                      </a:r>
                      <a:endParaRPr kumimoji="0" 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</a:tbl>
          </a:graphicData>
        </a:graphic>
      </p:graphicFrame>
      <p:sp>
        <p:nvSpPr>
          <p:cNvPr id="8251" name="標題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576262"/>
          </a:xfrm>
        </p:spPr>
        <p:txBody>
          <a:bodyPr/>
          <a:lstStyle/>
          <a:p>
            <a:r>
              <a:rPr lang="zh-TW" altLang="zh-TW" sz="2800" smtClean="0"/>
              <a:t>普生</a:t>
            </a:r>
            <a:r>
              <a:rPr lang="en-US" altLang="zh-TW" sz="2800" smtClean="0"/>
              <a:t>4</a:t>
            </a:r>
            <a:r>
              <a:rPr lang="zh-TW" altLang="zh-TW" sz="2800" smtClean="0"/>
              <a:t>學分課程進度規劃</a:t>
            </a:r>
            <a:r>
              <a:rPr lang="en-US" altLang="zh-TW" sz="2800" smtClean="0"/>
              <a:t>(</a:t>
            </a:r>
            <a:r>
              <a:rPr lang="zh-TW" altLang="en-US" sz="2800" smtClean="0"/>
              <a:t>上</a:t>
            </a:r>
            <a:r>
              <a:rPr lang="en-US" altLang="zh-TW" sz="2800" smtClean="0"/>
              <a:t>)</a:t>
            </a:r>
            <a:endParaRPr lang="zh-TW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539750" y="981075"/>
          <a:ext cx="8229600" cy="5686428"/>
        </p:xfrm>
        <a:graphic>
          <a:graphicData uri="http://schemas.openxmlformats.org/drawingml/2006/table">
            <a:tbl>
              <a:tblPr/>
              <a:tblGrid>
                <a:gridCol w="658813"/>
                <a:gridCol w="3455987"/>
                <a:gridCol w="647700"/>
                <a:gridCol w="3467100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週次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內容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週次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內容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III. Evolution and Diversity of Life: Evolution on a Large Scale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10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V. Animal Structure and Function: Animal Reproduction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III. Evolution and Diversity of Life: Animal Phylogeny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V. Animal Structure and Function: Nutrition, Digestion and Absorption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III. Evolution and Diversity of Life: Bacteria and Archaea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12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V. Animal Structure and Function: Salt and Water Balance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4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III. Evolution and Diversity of Life: The Origin and Diversification of Eukaryotes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13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V. Animal Structure and Function: Immunology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5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IV. Plant Structure and Function: Plant Body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VI. Ecology: Population Ecology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IV. Plant Structure and Function: Plant Anatomy and Photosynthesis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VI. Ecology: Community Ecology 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7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V. Animal Structure and Function: Tissue Architecture and Homeostasis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VI. Ecology: Coevolution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8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V. Animal Structure and Function: Neurons and Nervous System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17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VI. Ecology: Ecosystems</a:t>
                      </a:r>
                      <a:endParaRPr kumimoji="0" lang="zh-TW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9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期中考</a:t>
                      </a:r>
                      <a:endParaRPr kumimoji="0" 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18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期末考</a:t>
                      </a:r>
                      <a:endParaRPr kumimoji="0" 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</a:tbl>
          </a:graphicData>
        </a:graphic>
      </p:graphicFrame>
      <p:sp>
        <p:nvSpPr>
          <p:cNvPr id="9275" name="標題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576262"/>
          </a:xfrm>
        </p:spPr>
        <p:txBody>
          <a:bodyPr/>
          <a:lstStyle/>
          <a:p>
            <a:r>
              <a:rPr lang="zh-TW" altLang="zh-TW" sz="2800" smtClean="0"/>
              <a:t>普生</a:t>
            </a:r>
            <a:r>
              <a:rPr lang="en-US" altLang="zh-TW" sz="2800" smtClean="0"/>
              <a:t>4</a:t>
            </a:r>
            <a:r>
              <a:rPr lang="zh-TW" altLang="zh-TW" sz="2800" smtClean="0"/>
              <a:t>學分課程進度規劃</a:t>
            </a:r>
            <a:r>
              <a:rPr lang="en-US" altLang="zh-TW" sz="2800" smtClean="0"/>
              <a:t>(</a:t>
            </a:r>
            <a:r>
              <a:rPr lang="zh-TW" altLang="en-US" sz="2800" smtClean="0"/>
              <a:t>下</a:t>
            </a:r>
            <a:r>
              <a:rPr lang="en-US" altLang="zh-TW" sz="2800" smtClean="0"/>
              <a:t>)</a:t>
            </a:r>
            <a:endParaRPr lang="zh-TW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143000"/>
          </a:xfrm>
        </p:spPr>
        <p:txBody>
          <a:bodyPr/>
          <a:lstStyle/>
          <a:p>
            <a:r>
              <a:rPr lang="en-US" altLang="zh-TW" smtClean="0"/>
              <a:t>102-2</a:t>
            </a:r>
            <a:r>
              <a:rPr lang="zh-TW" altLang="en-US" smtClean="0"/>
              <a:t>開課情形</a:t>
            </a:r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醫學系</a:t>
            </a:r>
            <a:r>
              <a:rPr lang="zh-TW" altLang="zh-TW" sz="2800" dirty="0" smtClean="0"/>
              <a:t>：一年級下學期</a:t>
            </a:r>
            <a:r>
              <a:rPr lang="zh-TW" altLang="en-US" sz="2800" u="sng" dirty="0" smtClean="0"/>
              <a:t>必修</a:t>
            </a:r>
            <a:r>
              <a:rPr lang="en-US" altLang="zh-TW" sz="2800" u="sng" dirty="0" smtClean="0"/>
              <a:t>(2</a:t>
            </a:r>
            <a:r>
              <a:rPr lang="zh-TW" altLang="en-US" sz="2800" u="sng" dirty="0" smtClean="0"/>
              <a:t>學分</a:t>
            </a:r>
            <a:r>
              <a:rPr lang="en-US" altLang="zh-TW" sz="2800" u="sng" dirty="0" smtClean="0"/>
              <a:t>)</a:t>
            </a:r>
            <a:r>
              <a:rPr lang="zh-TW" altLang="zh-TW" sz="2800" dirty="0" smtClean="0"/>
              <a:t>；</a:t>
            </a:r>
            <a:r>
              <a:rPr lang="zh-TW" altLang="en-US" sz="2800" dirty="0" smtClean="0"/>
              <a:t>劉玉凡</a:t>
            </a:r>
            <a:r>
              <a:rPr lang="zh-TW" altLang="zh-TW" sz="2800" dirty="0" smtClean="0"/>
              <a:t>開課</a:t>
            </a:r>
            <a:endParaRPr lang="en-US" altLang="zh-TW" sz="2800" dirty="0" smtClean="0"/>
          </a:p>
          <a:p>
            <a:r>
              <a:rPr lang="zh-TW" altLang="en-US" sz="2800" dirty="0" smtClean="0"/>
              <a:t>牙醫系</a:t>
            </a:r>
            <a:r>
              <a:rPr lang="zh-TW" altLang="zh-TW" sz="2800" dirty="0" smtClean="0"/>
              <a:t>：一年級下學期</a:t>
            </a:r>
            <a:r>
              <a:rPr lang="zh-TW" altLang="en-US" sz="2800" u="sng" dirty="0" smtClean="0"/>
              <a:t>必修</a:t>
            </a:r>
            <a:r>
              <a:rPr lang="en-US" altLang="zh-TW" sz="2800" u="sng" dirty="0" smtClean="0"/>
              <a:t>(2</a:t>
            </a:r>
            <a:r>
              <a:rPr lang="zh-TW" altLang="en-US" sz="2800" u="sng" dirty="0" smtClean="0"/>
              <a:t>學分</a:t>
            </a:r>
            <a:r>
              <a:rPr lang="en-US" altLang="zh-TW" sz="2800" u="sng" dirty="0" smtClean="0"/>
              <a:t>)</a:t>
            </a:r>
            <a:r>
              <a:rPr lang="zh-TW" altLang="zh-TW" sz="2800" dirty="0" smtClean="0"/>
              <a:t>；</a:t>
            </a:r>
            <a:r>
              <a:rPr lang="zh-TW" altLang="en-US" sz="2800" dirty="0" smtClean="0"/>
              <a:t>林庭慧</a:t>
            </a:r>
            <a:r>
              <a:rPr lang="zh-TW" altLang="zh-TW" sz="2800" dirty="0" smtClean="0"/>
              <a:t>開課</a:t>
            </a:r>
            <a:endParaRPr lang="en-US" altLang="zh-TW" sz="2800" dirty="0" smtClean="0"/>
          </a:p>
          <a:p>
            <a:r>
              <a:rPr lang="zh-TW" altLang="en-US" sz="2800" dirty="0" smtClean="0"/>
              <a:t>護理系</a:t>
            </a:r>
            <a:r>
              <a:rPr lang="zh-TW" altLang="zh-TW" sz="2800" dirty="0" smtClean="0"/>
              <a:t>：一年級下學期</a:t>
            </a:r>
            <a:r>
              <a:rPr lang="zh-TW" altLang="en-US" sz="2800" u="sng" dirty="0" smtClean="0"/>
              <a:t>選修</a:t>
            </a:r>
            <a:r>
              <a:rPr lang="en-US" altLang="zh-TW" sz="2800" u="sng" dirty="0" smtClean="0"/>
              <a:t>(2</a:t>
            </a:r>
            <a:r>
              <a:rPr lang="zh-TW" altLang="en-US" sz="2800" u="sng" dirty="0" smtClean="0"/>
              <a:t>學分</a:t>
            </a:r>
            <a:r>
              <a:rPr lang="en-US" altLang="zh-TW" sz="2800" u="sng" dirty="0" smtClean="0"/>
              <a:t>)</a:t>
            </a:r>
            <a:r>
              <a:rPr lang="zh-TW" altLang="zh-TW" sz="2800" dirty="0" smtClean="0"/>
              <a:t>；</a:t>
            </a:r>
            <a:r>
              <a:rPr lang="zh-TW" altLang="en-US" sz="2800" dirty="0" smtClean="0"/>
              <a:t>張文瑋</a:t>
            </a:r>
            <a:r>
              <a:rPr lang="zh-TW" altLang="zh-TW" sz="2800" dirty="0" smtClean="0"/>
              <a:t>開課</a:t>
            </a:r>
            <a:endParaRPr lang="en-US" altLang="zh-TW" sz="2800" dirty="0" smtClean="0"/>
          </a:p>
          <a:p>
            <a:r>
              <a:rPr lang="zh-TW" altLang="zh-TW" sz="2800" dirty="0" smtClean="0">
                <a:solidFill>
                  <a:srgbClr val="0000FF"/>
                </a:solidFill>
              </a:rPr>
              <a:t>生醫系：一年級下學期</a:t>
            </a:r>
            <a:r>
              <a:rPr lang="zh-TW" altLang="en-US" sz="2800" u="sng" dirty="0" smtClean="0">
                <a:solidFill>
                  <a:srgbClr val="0000FF"/>
                </a:solidFill>
              </a:rPr>
              <a:t>必修</a:t>
            </a:r>
            <a:r>
              <a:rPr lang="en-US" altLang="zh-TW" sz="2800" u="sng" dirty="0" smtClean="0">
                <a:solidFill>
                  <a:srgbClr val="0000FF"/>
                </a:solidFill>
              </a:rPr>
              <a:t>(3</a:t>
            </a:r>
            <a:r>
              <a:rPr lang="zh-TW" altLang="en-US" sz="2800" u="sng" dirty="0" smtClean="0">
                <a:solidFill>
                  <a:srgbClr val="0000FF"/>
                </a:solidFill>
              </a:rPr>
              <a:t>學分</a:t>
            </a:r>
            <a:r>
              <a:rPr lang="en-US" altLang="zh-TW" sz="2800" u="sng" dirty="0" smtClean="0">
                <a:solidFill>
                  <a:srgbClr val="0000FF"/>
                </a:solidFill>
              </a:rPr>
              <a:t>)</a:t>
            </a:r>
            <a:r>
              <a:rPr lang="zh-TW" altLang="zh-TW" sz="2800" dirty="0" smtClean="0">
                <a:solidFill>
                  <a:srgbClr val="0000FF"/>
                </a:solidFill>
              </a:rPr>
              <a:t>；</a:t>
            </a:r>
            <a:r>
              <a:rPr lang="zh-TW" altLang="en-US" sz="2800" dirty="0" smtClean="0">
                <a:solidFill>
                  <a:srgbClr val="0000FF"/>
                </a:solidFill>
              </a:rPr>
              <a:t>林明忠</a:t>
            </a:r>
            <a:r>
              <a:rPr lang="zh-TW" altLang="zh-TW" sz="2800" dirty="0" smtClean="0">
                <a:solidFill>
                  <a:srgbClr val="0000FF"/>
                </a:solidFill>
              </a:rPr>
              <a:t>開課</a:t>
            </a:r>
            <a:endParaRPr lang="en-US" altLang="zh-TW" sz="2800" dirty="0" smtClean="0">
              <a:solidFill>
                <a:srgbClr val="0000FF"/>
              </a:solidFill>
            </a:endParaRPr>
          </a:p>
          <a:p>
            <a:r>
              <a:rPr lang="zh-TW" altLang="en-US" sz="2800" dirty="0" smtClean="0">
                <a:solidFill>
                  <a:srgbClr val="0000FF"/>
                </a:solidFill>
              </a:rPr>
              <a:t>醫技系</a:t>
            </a:r>
            <a:r>
              <a:rPr lang="zh-TW" altLang="zh-TW" sz="2800" dirty="0" smtClean="0">
                <a:solidFill>
                  <a:srgbClr val="0000FF"/>
                </a:solidFill>
              </a:rPr>
              <a:t>：一年級下學期</a:t>
            </a:r>
            <a:r>
              <a:rPr lang="zh-TW" altLang="en-US" sz="2800" u="sng" dirty="0" smtClean="0">
                <a:solidFill>
                  <a:srgbClr val="0000FF"/>
                </a:solidFill>
              </a:rPr>
              <a:t>必修</a:t>
            </a:r>
            <a:r>
              <a:rPr lang="en-US" altLang="zh-TW" sz="2800" u="sng" dirty="0" smtClean="0">
                <a:solidFill>
                  <a:srgbClr val="0000FF"/>
                </a:solidFill>
              </a:rPr>
              <a:t>(2</a:t>
            </a:r>
            <a:r>
              <a:rPr lang="zh-TW" altLang="en-US" sz="2800" u="sng" dirty="0" smtClean="0">
                <a:solidFill>
                  <a:srgbClr val="0000FF"/>
                </a:solidFill>
              </a:rPr>
              <a:t>學分</a:t>
            </a:r>
            <a:r>
              <a:rPr lang="en-US" altLang="zh-TW" sz="2800" u="sng" dirty="0" smtClean="0">
                <a:solidFill>
                  <a:srgbClr val="0000FF"/>
                </a:solidFill>
              </a:rPr>
              <a:t>)</a:t>
            </a:r>
            <a:r>
              <a:rPr lang="zh-TW" altLang="zh-TW" sz="2800" dirty="0" smtClean="0">
                <a:solidFill>
                  <a:srgbClr val="0000FF"/>
                </a:solidFill>
              </a:rPr>
              <a:t>；</a:t>
            </a:r>
            <a:r>
              <a:rPr lang="zh-TW" altLang="en-US" sz="2800" dirty="0" smtClean="0">
                <a:solidFill>
                  <a:srgbClr val="0000FF"/>
                </a:solidFill>
              </a:rPr>
              <a:t>楊建洲</a:t>
            </a:r>
            <a:r>
              <a:rPr lang="zh-TW" altLang="zh-TW" sz="2800" dirty="0" smtClean="0">
                <a:solidFill>
                  <a:srgbClr val="0000FF"/>
                </a:solidFill>
              </a:rPr>
              <a:t>開課</a:t>
            </a:r>
          </a:p>
          <a:p>
            <a:r>
              <a:rPr lang="zh-TW" altLang="zh-TW" sz="2800" dirty="0" smtClean="0">
                <a:solidFill>
                  <a:srgbClr val="0000FF"/>
                </a:solidFill>
              </a:rPr>
              <a:t>營養系：一年級下學期</a:t>
            </a:r>
            <a:r>
              <a:rPr lang="zh-TW" altLang="en-US" sz="2800" u="sng" dirty="0" smtClean="0">
                <a:solidFill>
                  <a:srgbClr val="0000FF"/>
                </a:solidFill>
              </a:rPr>
              <a:t>必修</a:t>
            </a:r>
            <a:r>
              <a:rPr lang="en-US" altLang="zh-TW" sz="2800" u="sng" dirty="0" smtClean="0">
                <a:solidFill>
                  <a:srgbClr val="0000FF"/>
                </a:solidFill>
              </a:rPr>
              <a:t>(2</a:t>
            </a:r>
            <a:r>
              <a:rPr lang="zh-TW" altLang="en-US" sz="2800" u="sng" dirty="0" smtClean="0">
                <a:solidFill>
                  <a:srgbClr val="0000FF"/>
                </a:solidFill>
              </a:rPr>
              <a:t>學分</a:t>
            </a:r>
            <a:r>
              <a:rPr lang="en-US" altLang="zh-TW" sz="2800" u="sng" dirty="0" smtClean="0">
                <a:solidFill>
                  <a:srgbClr val="0000FF"/>
                </a:solidFill>
              </a:rPr>
              <a:t>)</a:t>
            </a:r>
            <a:r>
              <a:rPr lang="zh-TW" altLang="zh-TW" sz="2800" dirty="0" smtClean="0">
                <a:solidFill>
                  <a:srgbClr val="0000FF"/>
                </a:solidFill>
              </a:rPr>
              <a:t>；</a:t>
            </a:r>
            <a:r>
              <a:rPr lang="zh-TW" altLang="en-US" sz="2800" dirty="0" smtClean="0">
                <a:solidFill>
                  <a:srgbClr val="0000FF"/>
                </a:solidFill>
              </a:rPr>
              <a:t>楊建洲</a:t>
            </a:r>
            <a:r>
              <a:rPr lang="zh-TW" altLang="zh-TW" sz="2800" dirty="0" smtClean="0">
                <a:solidFill>
                  <a:srgbClr val="0000FF"/>
                </a:solidFill>
              </a:rPr>
              <a:t>開課</a:t>
            </a:r>
          </a:p>
          <a:p>
            <a:r>
              <a:rPr lang="zh-TW" altLang="zh-TW" sz="2800" dirty="0" smtClean="0">
                <a:solidFill>
                  <a:srgbClr val="0000FF"/>
                </a:solidFill>
              </a:rPr>
              <a:t>視光系：一年級下學期</a:t>
            </a:r>
            <a:r>
              <a:rPr lang="zh-TW" altLang="en-US" sz="2800" u="sng" dirty="0" smtClean="0">
                <a:solidFill>
                  <a:srgbClr val="0000FF"/>
                </a:solidFill>
              </a:rPr>
              <a:t>必修</a:t>
            </a:r>
            <a:r>
              <a:rPr lang="en-US" altLang="zh-TW" sz="2800" u="sng" dirty="0" smtClean="0">
                <a:solidFill>
                  <a:srgbClr val="0000FF"/>
                </a:solidFill>
              </a:rPr>
              <a:t>(2</a:t>
            </a:r>
            <a:r>
              <a:rPr lang="zh-TW" altLang="en-US" sz="2800" u="sng" dirty="0" smtClean="0">
                <a:solidFill>
                  <a:srgbClr val="0000FF"/>
                </a:solidFill>
              </a:rPr>
              <a:t>學分</a:t>
            </a:r>
            <a:r>
              <a:rPr lang="en-US" altLang="zh-TW" sz="2800" u="sng" dirty="0" smtClean="0">
                <a:solidFill>
                  <a:srgbClr val="0000FF"/>
                </a:solidFill>
              </a:rPr>
              <a:t>)</a:t>
            </a:r>
            <a:r>
              <a:rPr lang="zh-TW" altLang="zh-TW" sz="2800" dirty="0" smtClean="0">
                <a:solidFill>
                  <a:srgbClr val="0000FF"/>
                </a:solidFill>
              </a:rPr>
              <a:t>；</a:t>
            </a:r>
            <a:r>
              <a:rPr lang="zh-TW" altLang="en-US" sz="2800" dirty="0" smtClean="0">
                <a:solidFill>
                  <a:srgbClr val="0000FF"/>
                </a:solidFill>
              </a:rPr>
              <a:t>曾榮凱</a:t>
            </a:r>
            <a:r>
              <a:rPr lang="zh-TW" altLang="zh-TW" sz="2800" dirty="0" smtClean="0">
                <a:solidFill>
                  <a:srgbClr val="0000FF"/>
                </a:solidFill>
              </a:rPr>
              <a:t>開課</a:t>
            </a:r>
            <a:endParaRPr lang="en-US" altLang="zh-TW" sz="2800" dirty="0" smtClean="0">
              <a:solidFill>
                <a:srgbClr val="0000FF"/>
              </a:solidFill>
            </a:endParaRPr>
          </a:p>
          <a:p>
            <a:r>
              <a:rPr lang="zh-TW" altLang="en-US" sz="2800" dirty="0" smtClean="0">
                <a:solidFill>
                  <a:srgbClr val="0000FF"/>
                </a:solidFill>
              </a:rPr>
              <a:t>醫影系</a:t>
            </a:r>
            <a:r>
              <a:rPr lang="zh-TW" altLang="zh-TW" sz="2800" dirty="0" smtClean="0">
                <a:solidFill>
                  <a:srgbClr val="0000FF"/>
                </a:solidFill>
              </a:rPr>
              <a:t>：一年級下學期</a:t>
            </a:r>
            <a:r>
              <a:rPr lang="zh-TW" altLang="en-US" sz="2800" u="sng" dirty="0" smtClean="0">
                <a:solidFill>
                  <a:srgbClr val="0000FF"/>
                </a:solidFill>
              </a:rPr>
              <a:t>必修</a:t>
            </a:r>
            <a:r>
              <a:rPr lang="en-US" altLang="zh-TW" sz="2800" u="sng" dirty="0" smtClean="0">
                <a:solidFill>
                  <a:srgbClr val="0000FF"/>
                </a:solidFill>
              </a:rPr>
              <a:t>(2</a:t>
            </a:r>
            <a:r>
              <a:rPr lang="zh-TW" altLang="en-US" sz="2800" u="sng" dirty="0" smtClean="0">
                <a:solidFill>
                  <a:srgbClr val="0000FF"/>
                </a:solidFill>
              </a:rPr>
              <a:t>學分</a:t>
            </a:r>
            <a:r>
              <a:rPr lang="en-US" altLang="zh-TW" sz="2800" u="sng" dirty="0" smtClean="0">
                <a:solidFill>
                  <a:srgbClr val="0000FF"/>
                </a:solidFill>
              </a:rPr>
              <a:t>)</a:t>
            </a:r>
            <a:r>
              <a:rPr lang="zh-TW" altLang="zh-TW" sz="2800" dirty="0" smtClean="0">
                <a:solidFill>
                  <a:srgbClr val="0000FF"/>
                </a:solidFill>
              </a:rPr>
              <a:t>；李尚熾開課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143000"/>
          </a:xfrm>
        </p:spPr>
        <p:txBody>
          <a:bodyPr/>
          <a:lstStyle/>
          <a:p>
            <a:r>
              <a:rPr lang="zh-TW" altLang="zh-TW" u="sng" dirty="0" smtClean="0"/>
              <a:t>執行說明</a:t>
            </a:r>
            <a:endParaRPr lang="zh-TW" altLang="en-US" dirty="0" smtClean="0"/>
          </a:p>
        </p:txBody>
      </p:sp>
      <p:sp>
        <p:nvSpPr>
          <p:cNvPr id="11267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zh-TW" altLang="en-US" b="1" dirty="0" smtClean="0"/>
              <a:t>授課老師於授課前一週自行上傳至本校</a:t>
            </a:r>
            <a:r>
              <a:rPr lang="en-US" altLang="zh-TW" b="1" dirty="0" err="1" smtClean="0"/>
              <a:t>iLMS</a:t>
            </a:r>
            <a:r>
              <a:rPr lang="zh-TW" altLang="en-US" b="1" dirty="0" smtClean="0"/>
              <a:t>數位平台 、學生反應良好。</a:t>
            </a:r>
            <a:endParaRPr lang="en-US" altLang="zh-TW" b="1" dirty="0" smtClean="0"/>
          </a:p>
          <a:p>
            <a:r>
              <a:rPr lang="zh-TW" altLang="en-US" b="1" dirty="0" smtClean="0"/>
              <a:t>學生可</a:t>
            </a:r>
            <a:r>
              <a:rPr lang="zh-TW" altLang="en-US" b="1" dirty="0"/>
              <a:t>以</a:t>
            </a:r>
            <a:r>
              <a:rPr lang="zh-TW" altLang="en-US" b="1" dirty="0" smtClean="0"/>
              <a:t>課前預習</a:t>
            </a:r>
            <a:r>
              <a:rPr lang="zh-TW" altLang="en-US" b="1" dirty="0" smtClean="0"/>
              <a:t>，課後老師於平台出題學生回答加分，讓教師可了解學生學習</a:t>
            </a:r>
            <a:r>
              <a:rPr lang="zh-TW" altLang="en-US" b="1" dirty="0" smtClean="0"/>
              <a:t>狀況</a:t>
            </a:r>
            <a:r>
              <a:rPr lang="zh-TW" altLang="en-US" b="1" dirty="0" smtClean="0"/>
              <a:t>。</a:t>
            </a:r>
            <a:endParaRPr lang="en-US" altLang="zh-TW" b="1" dirty="0" smtClean="0"/>
          </a:p>
          <a:p>
            <a:r>
              <a:rPr lang="zh-TW" altLang="en-US" b="1" dirty="0" smtClean="0"/>
              <a:t>課程整合搭配學生學習深入淺出學生跨系上課不會有學習上問題。</a:t>
            </a:r>
            <a:endParaRPr lang="en-US" altLang="zh-TW" b="1" dirty="0" smtClean="0"/>
          </a:p>
          <a:p>
            <a:r>
              <a:rPr lang="zh-TW" altLang="en-US" b="1" dirty="0" smtClean="0"/>
              <a:t>實驗課程搭配正課學習效果良好</a:t>
            </a:r>
            <a:endParaRPr lang="en-US" altLang="zh-TW" b="1" dirty="0" smtClean="0"/>
          </a:p>
          <a:p>
            <a:r>
              <a:rPr lang="zh-TW" altLang="en-US" b="1" dirty="0" smtClean="0"/>
              <a:t>各系學生評量分數</a:t>
            </a:r>
            <a:r>
              <a:rPr lang="en-US" altLang="zh-TW" b="1" dirty="0" smtClean="0"/>
              <a:t>86~90</a:t>
            </a:r>
            <a:r>
              <a:rPr lang="zh-TW" altLang="en-US" b="1" dirty="0" smtClean="0"/>
              <a:t> </a:t>
            </a:r>
            <a:r>
              <a:rPr lang="zh-TW" altLang="en-US" b="1" dirty="0" smtClean="0"/>
              <a:t>之間。</a:t>
            </a:r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1746</TotalTime>
  <Words>1079</Words>
  <Application>Microsoft Office PowerPoint</Application>
  <PresentationFormat>如螢幕大小 (4:3)</PresentationFormat>
  <Paragraphs>195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Arial</vt:lpstr>
      <vt:lpstr>新細明體</vt:lpstr>
      <vt:lpstr>Calibri</vt:lpstr>
      <vt:lpstr>標楷體</vt:lpstr>
      <vt:lpstr>Times New Roman</vt:lpstr>
      <vt:lpstr>佈景主題1</vt:lpstr>
      <vt:lpstr>八大行星課程統合 普通生物學</vt:lpstr>
      <vt:lpstr>規劃共識過程</vt:lpstr>
      <vt:lpstr>PowerPoint 簡報</vt:lpstr>
      <vt:lpstr>102-課程規劃</vt:lpstr>
      <vt:lpstr>普生2學分課程進度規劃</vt:lpstr>
      <vt:lpstr>普生4學分課程進度規劃(上)</vt:lpstr>
      <vt:lpstr>普生4學分課程進度規劃(下)</vt:lpstr>
      <vt:lpstr>102-2開課情形</vt:lpstr>
      <vt:lpstr>執行說明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*****</dc:creator>
  <cp:lastModifiedBy>F-Y YU</cp:lastModifiedBy>
  <cp:revision>281</cp:revision>
  <dcterms:created xsi:type="dcterms:W3CDTF">2010-08-13T08:15:43Z</dcterms:created>
  <dcterms:modified xsi:type="dcterms:W3CDTF">2014-02-26T07:44:20Z</dcterms:modified>
</cp:coreProperties>
</file>